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85" r:id="rId4"/>
    <p:sldId id="259" r:id="rId5"/>
    <p:sldId id="260" r:id="rId6"/>
    <p:sldId id="261" r:id="rId7"/>
    <p:sldId id="262" r:id="rId8"/>
    <p:sldId id="297" r:id="rId9"/>
    <p:sldId id="263" r:id="rId10"/>
    <p:sldId id="408" r:id="rId11"/>
    <p:sldId id="399" r:id="rId12"/>
    <p:sldId id="409" r:id="rId13"/>
    <p:sldId id="410" r:id="rId14"/>
    <p:sldId id="384" r:id="rId15"/>
    <p:sldId id="411" r:id="rId16"/>
    <p:sldId id="403" r:id="rId17"/>
    <p:sldId id="412" r:id="rId18"/>
    <p:sldId id="405" r:id="rId19"/>
    <p:sldId id="390" r:id="rId20"/>
    <p:sldId id="413" r:id="rId21"/>
    <p:sldId id="407" r:id="rId22"/>
    <p:sldId id="406" r:id="rId23"/>
    <p:sldId id="281" r:id="rId24"/>
    <p:sldId id="275" r:id="rId25"/>
    <p:sldId id="276" r:id="rId26"/>
    <p:sldId id="277" r:id="rId27"/>
    <p:sldId id="278" r:id="rId28"/>
    <p:sldId id="283" r:id="rId29"/>
    <p:sldId id="284" r:id="rId30"/>
    <p:sldId id="309" r:id="rId31"/>
    <p:sldId id="310" r:id="rId32"/>
    <p:sldId id="288" r:id="rId33"/>
    <p:sldId id="289" r:id="rId34"/>
    <p:sldId id="311" r:id="rId35"/>
    <p:sldId id="312" r:id="rId36"/>
    <p:sldId id="313" r:id="rId37"/>
    <p:sldId id="3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9/29/2021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9/29/2021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9/29/2021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29/09/2021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29/09/2021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29/09/2021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29/09/2021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29/09/2021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29/09/2021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29/09/2021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000" r="-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000" r="-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000" r="-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29/09/2021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endParaRPr lang="en-AU" dirty="0"/>
          </a:p>
        </p:txBody>
      </p:sp>
      <p:sp>
        <p:nvSpPr>
          <p:cNvPr id="10" name="Rectangle 9"/>
          <p:cNvSpPr/>
          <p:nvPr/>
        </p:nvSpPr>
        <p:spPr>
          <a:xfrm>
            <a:off x="632607" y="5791200"/>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23 Safar 1443 </a:t>
            </a:r>
            <a:r>
              <a:rPr lang="en-US" sz="2400" b="1" i="1" dirty="0" err="1"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 01 </a:t>
            </a:r>
            <a:r>
              <a:rPr lang="en-US" sz="2400" b="1" dirty="0" err="1"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Oktober</a:t>
            </a:r>
            <a:r>
              <a:rPr lang="en-US" sz="2400" b="1" dirty="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2021 </a:t>
            </a:r>
          </a:p>
          <a:p>
            <a:pPr algn="ctr" fontAlgn="auto">
              <a:spcBef>
                <a:spcPts val="0"/>
              </a:spcBef>
              <a:spcAft>
                <a:spcPts val="0"/>
              </a:spcAft>
              <a:defRPr/>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7532" y="216427"/>
            <a:ext cx="1133088" cy="135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65210" y="1602618"/>
            <a:ext cx="8836247" cy="769441"/>
          </a:xfrm>
          <a:prstGeom prst="rect">
            <a:avLst/>
          </a:prstGeom>
          <a:noFill/>
        </p:spPr>
        <p:txBody>
          <a:bodyPr wrap="square" lIns="91440" tIns="45720" rIns="91440" bIns="45720">
            <a:spAutoFit/>
          </a:bodyPr>
          <a:lstStyle/>
          <a:p>
            <a:pPr algn="ctr"/>
            <a:r>
              <a:rPr lang="en-US" sz="4400" b="1" dirty="0" err="1">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Jabatan</a:t>
            </a:r>
            <a:r>
              <a:rPr lang="en-US" sz="4400" b="1" dirty="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 H</a:t>
            </a:r>
            <a:r>
              <a:rPr lang="en-US" sz="4400" b="1" dirty="0"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al </a:t>
            </a:r>
            <a:r>
              <a:rPr lang="en-US" sz="4400" b="1" dirty="0" err="1">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E</a:t>
            </a:r>
            <a:r>
              <a:rPr lang="en-US" sz="4400" b="1" dirty="0" err="1"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hwal</a:t>
            </a:r>
            <a:r>
              <a:rPr lang="en-US" sz="4400" b="1" dirty="0"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 </a:t>
            </a:r>
            <a:r>
              <a:rPr lang="en-US" sz="4400" b="1" dirty="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A</a:t>
            </a:r>
            <a:r>
              <a:rPr lang="en-US" sz="4400" b="1" dirty="0"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gama </a:t>
            </a:r>
            <a:r>
              <a:rPr lang="en-US" sz="4400" b="1" dirty="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T</a:t>
            </a:r>
            <a:r>
              <a:rPr lang="en-US" sz="4400" b="1" dirty="0"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erengganu</a:t>
            </a:r>
            <a:endParaRPr lang="en-US" sz="4400" b="1" dirty="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endParaRPr>
          </a:p>
        </p:txBody>
      </p:sp>
      <p:sp>
        <p:nvSpPr>
          <p:cNvPr id="11" name="Rectangle 10"/>
          <p:cNvSpPr/>
          <p:nvPr/>
        </p:nvSpPr>
        <p:spPr>
          <a:xfrm>
            <a:off x="632607" y="3124200"/>
            <a:ext cx="7785564" cy="2585323"/>
          </a:xfrm>
          <a:prstGeom prst="rect">
            <a:avLst/>
          </a:prstGeom>
          <a:solidFill>
            <a:schemeClr val="bg2">
              <a:lumMod val="90000"/>
              <a:alpha val="47000"/>
            </a:schemeClr>
          </a:solidFill>
          <a:scene3d>
            <a:camera prst="perspectiveAbove"/>
            <a:lightRig rig="threePt" dir="t"/>
          </a:scene3d>
          <a:sp3d>
            <a:bevelT/>
            <a:bevelB prst="relaxedInset"/>
          </a:sp3d>
        </p:spPr>
        <p:txBody>
          <a:bodyPr wrap="square">
            <a:spAutoFit/>
            <a:sp3d extrusionH="57150">
              <a:bevelT w="38100" h="38100"/>
            </a:sp3d>
          </a:bodyPr>
          <a:lstStyle/>
          <a:p>
            <a:pPr algn="ctr" fontAlgn="auto">
              <a:spcBef>
                <a:spcPts val="0"/>
              </a:spcBef>
              <a:spcAft>
                <a:spcPts val="0"/>
              </a:spcAft>
              <a:defRPr/>
            </a:pPr>
            <a:r>
              <a:rPr lang="ms-MY" sz="5400" b="1" dirty="0" smtClean="0">
                <a:ln w="38100">
                  <a:solidFill>
                    <a:schemeClr val="accent5">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TADABBUR AL-QURAN MENCERDASKAN MINDA MENYUBURKAN JIWA </a:t>
            </a:r>
            <a:endParaRPr lang="ms-MY" sz="5400" b="1" dirty="0">
              <a:ln w="38100">
                <a:solidFill>
                  <a:schemeClr val="accent5">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Rectangle 5"/>
          <p:cNvSpPr txBox="1">
            <a:spLocks noChangeArrowheads="1"/>
          </p:cNvSpPr>
          <p:nvPr/>
        </p:nvSpPr>
        <p:spPr>
          <a:xfrm>
            <a:off x="2572376" y="2356498"/>
            <a:ext cx="4343400" cy="720080"/>
          </a:xfrm>
          <a:prstGeom prst="rect">
            <a:avLst/>
          </a:prstGeom>
          <a:solidFill>
            <a:schemeClr val="bg1">
              <a:lumMod val="95000"/>
              <a:alpha val="38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ln w="9525">
                  <a:solidFill>
                    <a:schemeClr val="bg1"/>
                  </a:solidFill>
                  <a:prstDash val="solid"/>
                </a:ln>
                <a:effectLst>
                  <a:outerShdw blurRad="12700" dist="38100" dir="2700000" algn="tl" rotWithShape="0">
                    <a:schemeClr val="bg1">
                      <a:lumMod val="50000"/>
                    </a:schemeClr>
                  </a:outerShdw>
                </a:effectLst>
                <a:latin typeface="Arial Rounded MT Bold" pitchFamily="34" charset="0"/>
                <a:cs typeface="Arial" pitchFamily="34" charset="0"/>
              </a:rPr>
              <a:t>KHUTBAH MULTIMEDIA</a:t>
            </a:r>
          </a:p>
          <a:p>
            <a:pPr marL="0" indent="0" algn="ctr">
              <a:buNone/>
            </a:pPr>
            <a:r>
              <a:rPr lang="ms-MY" sz="1800" b="1" dirty="0">
                <a:ln w="9525">
                  <a:solidFill>
                    <a:schemeClr val="bg1"/>
                  </a:solidFill>
                  <a:prstDash val="solid"/>
                </a:ln>
                <a:effectLst>
                  <a:outerShdw blurRad="12700" dist="38100" dir="2700000" algn="tl" rotWithShape="0">
                    <a:schemeClr val="bg1">
                      <a:lumMod val="50000"/>
                    </a:schemeClr>
                  </a:outerShdw>
                </a:effectLst>
                <a:latin typeface="Arial Rounded MT Bold" pitchFamily="34" charset="0"/>
                <a:cs typeface="Arial" pitchFamily="34" charset="0"/>
              </a:rPr>
              <a:t>Siri: </a:t>
            </a:r>
            <a:r>
              <a:rPr lang="ms-MY" sz="1800" b="1" dirty="0" smtClean="0">
                <a:ln w="9525">
                  <a:solidFill>
                    <a:schemeClr val="bg1"/>
                  </a:solidFill>
                  <a:prstDash val="solid"/>
                </a:ln>
                <a:effectLst>
                  <a:outerShdw blurRad="12700" dist="38100" dir="2700000" algn="tl" rotWithShape="0">
                    <a:schemeClr val="bg1">
                      <a:lumMod val="50000"/>
                    </a:schemeClr>
                  </a:outerShdw>
                </a:effectLst>
                <a:latin typeface="Arial Rounded MT Bold" pitchFamily="34" charset="0"/>
                <a:cs typeface="Arial" pitchFamily="34" charset="0"/>
              </a:rPr>
              <a:t>38 /2021</a:t>
            </a:r>
            <a:endParaRPr lang="en-US" sz="1800" b="1" dirty="0">
              <a:ln w="9525">
                <a:solidFill>
                  <a:schemeClr val="bg1"/>
                </a:solidFill>
                <a:prstDash val="solid"/>
              </a:ln>
              <a:effectLst>
                <a:outerShdw blurRad="12700" dist="38100" dir="2700000" algn="tl" rotWithShape="0">
                  <a:schemeClr val="bg1">
                    <a:lumMod val="50000"/>
                  </a:schemeClr>
                </a:outerShdw>
              </a:effectLst>
              <a:latin typeface="Arial Rounded MT Bold" pitchFamily="34" charset="0"/>
              <a:cs typeface="Arial" pitchFamily="34" charset="0"/>
            </a:endParaRPr>
          </a:p>
        </p:txBody>
      </p:sp>
    </p:spTree>
    <p:extLst>
      <p:ext uri="{BB962C8B-B14F-4D97-AF65-F5344CB8AC3E}">
        <p14:creationId xmlns:p14="http://schemas.microsoft.com/office/powerpoint/2010/main" val="1105010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539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013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1066800" y="23149"/>
            <a:ext cx="7261136" cy="914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Al-Imam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Zarkashi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2" name="Cloud Callout 1"/>
          <p:cNvSpPr/>
          <p:nvPr/>
        </p:nvSpPr>
        <p:spPr>
          <a:xfrm>
            <a:off x="304800" y="1828800"/>
            <a:ext cx="8458200" cy="3505200"/>
          </a:xfrm>
          <a:prstGeom prst="cloudCallout">
            <a:avLst>
              <a:gd name="adj1" fmla="val -25073"/>
              <a:gd name="adj2" fmla="val -71601"/>
            </a:avLst>
          </a:prstGeom>
          <a:solidFill>
            <a:schemeClr val="tx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dirty="0">
                <a:ln w="0"/>
                <a:gradFill>
                  <a:gsLst>
                    <a:gs pos="21000">
                      <a:srgbClr val="53575C"/>
                    </a:gs>
                    <a:gs pos="88000">
                      <a:srgbClr val="C5C7CA"/>
                    </a:gs>
                  </a:gsLst>
                  <a:lin ang="5400000"/>
                </a:gradFill>
                <a:latin typeface="Arial Black" panose="020B0A04020102020204" pitchFamily="34" charset="0"/>
              </a:rPr>
              <a:t>“Sesiapa yang kehilangan tadabbur, dia kehilangan kelazatan al-Quran”. </a:t>
            </a:r>
          </a:p>
        </p:txBody>
      </p:sp>
    </p:spTree>
    <p:extLst>
      <p:ext uri="{BB962C8B-B14F-4D97-AF65-F5344CB8AC3E}">
        <p14:creationId xmlns:p14="http://schemas.microsoft.com/office/powerpoint/2010/main" val="39920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772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6000" r="-6000"/>
          </a:stretch>
        </a:blipFill>
        <a:effectLst/>
      </p:bgPr>
    </p:bg>
    <p:spTree>
      <p:nvGrpSpPr>
        <p:cNvPr id="1" name=""/>
        <p:cNvGrpSpPr/>
        <p:nvPr/>
      </p:nvGrpSpPr>
      <p:grpSpPr>
        <a:xfrm>
          <a:off x="0" y="0"/>
          <a:ext cx="0" cy="0"/>
          <a:chOff x="0" y="0"/>
          <a:chExt cx="0" cy="0"/>
        </a:xfrm>
      </p:grpSpPr>
      <p:sp>
        <p:nvSpPr>
          <p:cNvPr id="3" name="Plaque 2"/>
          <p:cNvSpPr/>
          <p:nvPr/>
        </p:nvSpPr>
        <p:spPr>
          <a:xfrm>
            <a:off x="533400" y="68966"/>
            <a:ext cx="8229600" cy="845434"/>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 </a:t>
            </a: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tadabbur yang </a:t>
            </a: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berkesan :</a:t>
            </a:r>
            <a:endParaRPr lang="en-US" sz="3200" dirty="0"/>
          </a:p>
        </p:txBody>
      </p:sp>
      <p:sp>
        <p:nvSpPr>
          <p:cNvPr id="5" name="Rectangle 4"/>
          <p:cNvSpPr/>
          <p:nvPr/>
        </p:nvSpPr>
        <p:spPr>
          <a:xfrm>
            <a:off x="248856" y="1133055"/>
            <a:ext cx="8707556" cy="3451329"/>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latin typeface="Arial Rounded MT Bold" panose="020F0704030504030204" pitchFamily="34" charset="0"/>
              </a:rPr>
              <a:t>Kedua</a:t>
            </a:r>
            <a:r>
              <a:rPr lang="ms-MY" sz="2400" b="1" dirty="0">
                <a:solidFill>
                  <a:schemeClr val="accent6">
                    <a:lumMod val="50000"/>
                  </a:schemeClr>
                </a:solidFill>
                <a:latin typeface="Arial Rounded MT Bold" panose="020F0704030504030204" pitchFamily="34" charset="0"/>
              </a:rPr>
              <a:t> : Niat yang ikhlas, amalan yang jujur, menghayati dengan penuh kepuasan, keseronokan serta kemanisan tadabur makna dan nilai hidayat al-Quran. Ibnu Abbas pernah berkata: “Jika ahli al-Quran itu mengambilnya dengan jujur dan sepatutnya, pastilah mereka akan dikasihi Allah. Namun kebanyakan mereka menuntut dunia dengan al-Quran, maka mereka dimurkai tuhan dan dihina manusia.” </a:t>
            </a:r>
            <a:endParaRPr lang="fi-FI" sz="2400" b="1" dirty="0" smtClean="0">
              <a:ln>
                <a:solidFill>
                  <a:sysClr val="windowText" lastClr="000000"/>
                </a:solidFill>
              </a:ln>
              <a:solidFill>
                <a:schemeClr val="accent6">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6" name="Rectangle 5"/>
          <p:cNvSpPr/>
          <p:nvPr/>
        </p:nvSpPr>
        <p:spPr>
          <a:xfrm>
            <a:off x="248856" y="4953000"/>
            <a:ext cx="8707556" cy="1327671"/>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latin typeface="Arial Rounded MT Bold" panose="020F0704030504030204" pitchFamily="34" charset="0"/>
              </a:rPr>
              <a:t>Ketiga</a:t>
            </a:r>
            <a:r>
              <a:rPr lang="ms-MY" sz="2400" b="1" dirty="0">
                <a:solidFill>
                  <a:schemeClr val="accent6">
                    <a:lumMod val="50000"/>
                  </a:schemeClr>
                </a:solidFill>
                <a:latin typeface="Arial Rounded MT Bold" panose="020F0704030504030204" pitchFamily="34" charset="0"/>
              </a:rPr>
              <a:t> : Membaca atau mendengar bacaan al-Quran dengan penuh perhatian dan memberikan tumpuan dengan teliti serta menuntut kefahaman.</a:t>
            </a:r>
            <a:endParaRPr lang="fi-FI" sz="2400" b="1" dirty="0" smtClean="0">
              <a:ln>
                <a:solidFill>
                  <a:sysClr val="windowText" lastClr="000000"/>
                </a:solidFill>
              </a:ln>
              <a:solidFill>
                <a:schemeClr val="accent6">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50733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418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3" name="Plaque 2"/>
          <p:cNvSpPr/>
          <p:nvPr/>
        </p:nvSpPr>
        <p:spPr>
          <a:xfrm>
            <a:off x="533400" y="68966"/>
            <a:ext cx="8229600" cy="845434"/>
          </a:xfrm>
          <a:prstGeom prst="plaque">
            <a:avLst/>
          </a:prstGeom>
          <a:solidFill>
            <a:srgbClr val="C0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 </a:t>
            </a: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tadabbur yang </a:t>
            </a: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berkesan :</a:t>
            </a:r>
            <a:endParaRPr lang="en-US" sz="3200" dirty="0"/>
          </a:p>
        </p:txBody>
      </p:sp>
      <p:sp>
        <p:nvSpPr>
          <p:cNvPr id="5" name="Rectangle 4"/>
          <p:cNvSpPr/>
          <p:nvPr/>
        </p:nvSpPr>
        <p:spPr>
          <a:xfrm>
            <a:off x="270076" y="1351899"/>
            <a:ext cx="8707556" cy="2183611"/>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000" b="1" dirty="0">
                <a:latin typeface="Arial Rounded MT Bold" panose="020F0704030504030204" pitchFamily="34" charset="0"/>
              </a:rPr>
              <a:t>Keempat</a:t>
            </a:r>
            <a:r>
              <a:rPr lang="ms-MY" sz="2000" b="1" dirty="0">
                <a:solidFill>
                  <a:schemeClr val="accent6">
                    <a:lumMod val="50000"/>
                  </a:schemeClr>
                </a:solidFill>
                <a:latin typeface="Arial Rounded MT Bold" panose="020F0704030504030204" pitchFamily="34" charset="0"/>
              </a:rPr>
              <a:t> : Memahami pesanan, perintah larangan, hukum hakam dan halal haram al-Quran. Menurut al-Imam al-Ghazali, para ulama menganggap al-Quran sebagai perutusan dari Allah, dibaca di depanNya ketika berdiri di dalam sembahyang, direnung teliti mencari kefahaman ketika bersendirian dan kemudiannya dilaksanakan dengan penuh ketaatan dan kesempurnaan.</a:t>
            </a:r>
            <a:endParaRPr lang="fi-FI" sz="2000" b="1" dirty="0" smtClean="0">
              <a:ln>
                <a:solidFill>
                  <a:sysClr val="windowText" lastClr="000000"/>
                </a:solidFill>
              </a:ln>
              <a:solidFill>
                <a:schemeClr val="accent6">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7" name="Rectangle 6"/>
          <p:cNvSpPr/>
          <p:nvPr/>
        </p:nvSpPr>
        <p:spPr>
          <a:xfrm>
            <a:off x="248856" y="4038600"/>
            <a:ext cx="8707556" cy="2183611"/>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000" b="1" dirty="0">
                <a:latin typeface="Arial Rounded MT Bold" panose="020F0704030504030204" pitchFamily="34" charset="0"/>
              </a:rPr>
              <a:t>Kelima</a:t>
            </a:r>
            <a:r>
              <a:rPr lang="ms-MY" sz="2000" b="1" dirty="0">
                <a:solidFill>
                  <a:schemeClr val="accent6">
                    <a:lumMod val="50000"/>
                  </a:schemeClr>
                </a:solidFill>
                <a:latin typeface="Arial Rounded MT Bold" panose="020F0704030504030204" pitchFamily="34" charset="0"/>
              </a:rPr>
              <a:t> : Mempelajari ilmu tafsir al-Quran yang fokus utamanya ialah untuk memahami kehendak Allah dari kalamNya dengan kemampuan usaha hamba. Ilmu tafsir membantu untuk celik al-Quran. Said ibn Jubair berkata: Sesiapa yang membaca al-Quran, namun tidak memahami tafsirnya, dia seumpama orang buta atau orang badawi (yang tidak berpelajaran). </a:t>
            </a:r>
            <a:endParaRPr lang="fi-FI" sz="2000" b="1" dirty="0" smtClean="0">
              <a:ln>
                <a:solidFill>
                  <a:sysClr val="windowText" lastClr="000000"/>
                </a:solidFill>
              </a:ln>
              <a:solidFill>
                <a:schemeClr val="accent6">
                  <a:lumMod val="50000"/>
                </a:schemeClr>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2368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que 7"/>
          <p:cNvSpPr/>
          <p:nvPr/>
        </p:nvSpPr>
        <p:spPr>
          <a:xfrm>
            <a:off x="341452" y="304800"/>
            <a:ext cx="8572501" cy="921946"/>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Harapan </a:t>
            </a:r>
            <a:r>
              <a:rPr lang="es-E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s-E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membaca</a:t>
            </a:r>
            <a:r>
              <a:rPr lang="es-E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s-E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s-E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s-E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Quran</a:t>
            </a:r>
            <a:r>
              <a:rPr lang="es-E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s-E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bertadabbur</a:t>
            </a:r>
            <a:endParaRPr lang="en-US" sz="2800" dirty="0"/>
          </a:p>
        </p:txBody>
      </p:sp>
      <p:sp>
        <p:nvSpPr>
          <p:cNvPr id="10" name="Rectangle 9"/>
          <p:cNvSpPr/>
          <p:nvPr/>
        </p:nvSpPr>
        <p:spPr>
          <a:xfrm>
            <a:off x="341452" y="2722859"/>
            <a:ext cx="8544528" cy="990600"/>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solidFill>
                  <a:schemeClr val="accent5">
                    <a:lumMod val="50000"/>
                  </a:schemeClr>
                </a:solidFill>
                <a:latin typeface="Arial Black" pitchFamily="34" charset="0"/>
              </a:rPr>
              <a:t>Menemui </a:t>
            </a:r>
            <a:r>
              <a:rPr lang="fi-FI" sz="2800" dirty="0">
                <a:solidFill>
                  <a:schemeClr val="accent5">
                    <a:lumMod val="50000"/>
                  </a:schemeClr>
                </a:solidFill>
                <a:latin typeface="Arial Black" pitchFamily="34" charset="0"/>
              </a:rPr>
              <a:t>sentuhan keajaiban kandungan al-Quran </a:t>
            </a:r>
            <a:endParaRPr lang="en-US" sz="2800" dirty="0">
              <a:solidFill>
                <a:schemeClr val="accent5">
                  <a:lumMod val="50000"/>
                </a:schemeClr>
              </a:solidFill>
              <a:latin typeface="Arial Black" pitchFamily="34" charset="0"/>
            </a:endParaRPr>
          </a:p>
        </p:txBody>
      </p:sp>
      <p:sp>
        <p:nvSpPr>
          <p:cNvPr id="11" name="Rectangle 10"/>
          <p:cNvSpPr/>
          <p:nvPr/>
        </p:nvSpPr>
        <p:spPr>
          <a:xfrm>
            <a:off x="369425" y="1530808"/>
            <a:ext cx="8485208" cy="915535"/>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accent5">
                    <a:lumMod val="50000"/>
                  </a:schemeClr>
                </a:solidFill>
                <a:latin typeface="Arial Black" pitchFamily="34" charset="0"/>
              </a:rPr>
              <a:t>Dapat </a:t>
            </a:r>
            <a:r>
              <a:rPr lang="it-IT" sz="2800" dirty="0">
                <a:solidFill>
                  <a:schemeClr val="accent5">
                    <a:lumMod val="50000"/>
                  </a:schemeClr>
                </a:solidFill>
                <a:latin typeface="Arial Black" pitchFamily="34" charset="0"/>
              </a:rPr>
              <a:t>menghayati tuntutan al-Quran</a:t>
            </a:r>
            <a:endParaRPr lang="en-US" sz="2800" dirty="0">
              <a:solidFill>
                <a:schemeClr val="accent5">
                  <a:lumMod val="50000"/>
                </a:schemeClr>
              </a:solidFill>
              <a:latin typeface="Arial Black" pitchFamily="34" charset="0"/>
            </a:endParaRPr>
          </a:p>
        </p:txBody>
      </p:sp>
      <p:sp>
        <p:nvSpPr>
          <p:cNvPr id="12" name="Rectangle 11"/>
          <p:cNvSpPr/>
          <p:nvPr/>
        </p:nvSpPr>
        <p:spPr>
          <a:xfrm>
            <a:off x="407273" y="3917111"/>
            <a:ext cx="8485208" cy="877179"/>
          </a:xfrm>
          <a:prstGeom prst="rect">
            <a:avLst/>
          </a:prstGeom>
          <a:solidFill>
            <a:schemeClr val="tx2">
              <a:lumMod val="20000"/>
              <a:lumOff val="80000"/>
              <a:alpha val="9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dirty="0" smtClean="0">
                <a:solidFill>
                  <a:schemeClr val="accent5">
                    <a:lumMod val="50000"/>
                  </a:schemeClr>
                </a:solidFill>
                <a:latin typeface="Arial Black" pitchFamily="34" charset="0"/>
              </a:rPr>
              <a:t>Mengembalikan </a:t>
            </a:r>
            <a:r>
              <a:rPr lang="it-IT" sz="2800" dirty="0">
                <a:solidFill>
                  <a:schemeClr val="accent5">
                    <a:lumMod val="50000"/>
                  </a:schemeClr>
                </a:solidFill>
                <a:latin typeface="Arial Black" pitchFamily="34" charset="0"/>
              </a:rPr>
              <a:t>peranan al-Quran sebagai </a:t>
            </a:r>
            <a:endParaRPr lang="en-US" sz="2800" dirty="0">
              <a:solidFill>
                <a:schemeClr val="accent5">
                  <a:lumMod val="50000"/>
                </a:schemeClr>
              </a:solidFill>
              <a:latin typeface="Arial Black" pitchFamily="34" charset="0"/>
            </a:endParaRPr>
          </a:p>
        </p:txBody>
      </p:sp>
      <p:sp>
        <p:nvSpPr>
          <p:cNvPr id="13" name="Rectangle 12"/>
          <p:cNvSpPr/>
          <p:nvPr/>
        </p:nvSpPr>
        <p:spPr>
          <a:xfrm>
            <a:off x="471514" y="5115008"/>
            <a:ext cx="4244667" cy="478208"/>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smtClean="0">
                <a:solidFill>
                  <a:srgbClr val="C00000"/>
                </a:solidFill>
                <a:latin typeface="Arial Rounded MT Bold" panose="020F0704030504030204" pitchFamily="34" charset="0"/>
              </a:rPr>
              <a:t>Pemberi </a:t>
            </a:r>
            <a:r>
              <a:rPr lang="ms-MY" sz="2400" b="1" dirty="0">
                <a:solidFill>
                  <a:srgbClr val="C00000"/>
                </a:solidFill>
                <a:latin typeface="Arial Rounded MT Bold" panose="020F0704030504030204" pitchFamily="34" charset="0"/>
              </a:rPr>
              <a:t>hidayat (panduan)</a:t>
            </a:r>
            <a:endParaRPr lang="fi-FI"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14" name="Rectangle 13"/>
          <p:cNvSpPr/>
          <p:nvPr/>
        </p:nvSpPr>
        <p:spPr>
          <a:xfrm>
            <a:off x="5410200" y="5382050"/>
            <a:ext cx="3025467" cy="478208"/>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smtClean="0">
                <a:solidFill>
                  <a:srgbClr val="C00000"/>
                </a:solidFill>
                <a:latin typeface="Arial Rounded MT Bold" panose="020F0704030504030204" pitchFamily="34" charset="0"/>
              </a:rPr>
              <a:t>Pencahayaan</a:t>
            </a:r>
            <a:endParaRPr lang="fi-FI"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15" name="Rectangle 14"/>
          <p:cNvSpPr/>
          <p:nvPr/>
        </p:nvSpPr>
        <p:spPr>
          <a:xfrm>
            <a:off x="1295400" y="6096000"/>
            <a:ext cx="6245466" cy="478208"/>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smtClean="0">
                <a:solidFill>
                  <a:srgbClr val="C00000"/>
                </a:solidFill>
                <a:latin typeface="Arial Rounded MT Bold" panose="020F0704030504030204" pitchFamily="34" charset="0"/>
              </a:rPr>
              <a:t>Pencerahan </a:t>
            </a:r>
            <a:r>
              <a:rPr lang="ms-MY" sz="2400" b="1" dirty="0">
                <a:solidFill>
                  <a:srgbClr val="C00000"/>
                </a:solidFill>
                <a:latin typeface="Arial Rounded MT Bold" panose="020F0704030504030204" pitchFamily="34" charset="0"/>
              </a:rPr>
              <a:t>kepada kehidupan sejagat</a:t>
            </a:r>
            <a:endParaRPr lang="fi-FI"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Arial Rounded MT Bold" panose="020F0704030504030204" pitchFamily="34" charset="0"/>
            </a:endParaRPr>
          </a:p>
        </p:txBody>
      </p:sp>
      <p:sp>
        <p:nvSpPr>
          <p:cNvPr id="5" name="Down Arrow 4"/>
          <p:cNvSpPr/>
          <p:nvPr/>
        </p:nvSpPr>
        <p:spPr>
          <a:xfrm>
            <a:off x="2438400" y="4800600"/>
            <a:ext cx="304800" cy="314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6" name="Down Arrow 15"/>
          <p:cNvSpPr/>
          <p:nvPr/>
        </p:nvSpPr>
        <p:spPr>
          <a:xfrm>
            <a:off x="6683067" y="4794290"/>
            <a:ext cx="304800" cy="587760"/>
          </a:xfrm>
          <a:prstGeom prst="downArrow">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7" name="Down Arrow 16"/>
          <p:cNvSpPr/>
          <p:nvPr/>
        </p:nvSpPr>
        <p:spPr>
          <a:xfrm>
            <a:off x="4758390" y="4817514"/>
            <a:ext cx="304800" cy="1278486"/>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4013930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058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152400" y="990600"/>
            <a:ext cx="8686800" cy="4750018"/>
          </a:xfrm>
          <a:prstGeom prst="rect">
            <a:avLst/>
          </a:prstGeom>
        </p:spPr>
        <p:txBody>
          <a:bodyPr wrap="square">
            <a:prstTxWarp prst="textPlain">
              <a:avLst/>
            </a:prstTxWarp>
            <a:spAutoFit/>
            <a:scene3d>
              <a:camera prst="orthographicFront"/>
              <a:lightRig rig="threePt" dir="t"/>
            </a:scene3d>
            <a:sp3d extrusionH="57150">
              <a:bevelT w="38100" h="38100" prst="angle"/>
            </a:sp3d>
          </a:bodyPr>
          <a:lstStyle/>
          <a:p>
            <a:pPr algn="ctr" rtl="1">
              <a:lnSpc>
                <a:spcPct val="115000"/>
              </a:lnSpc>
              <a:spcAft>
                <a:spcPts val="800"/>
              </a:spcAft>
            </a:pPr>
            <a:r>
              <a:rPr lang="ar-SA"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b="1" dirty="0">
                <a:ln w="9525">
                  <a:solidFill>
                    <a:schemeClr val="bg1"/>
                  </a:solidFill>
                  <a:prstDash val="solid"/>
                </a:ln>
                <a:effectLst>
                  <a:outerShdw blurRad="12700" dist="38100" dir="2700000" algn="tl" rotWithShape="0">
                    <a:schemeClr val="bg1">
                      <a:lumMod val="5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b="1" dirty="0" smtClean="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b="1" dirty="0" smtClean="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b="1" dirty="0" smtClean="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وَالْمُسْلِمَاتِ وَالْمُؤْمِنِيْنَ وَالْمُؤْمِنَاتِ فَاسْتَغْفِرُوْهُ إنَّهُ هُوَ الْغَفُوْرُ الرَّحِيْمُ.</a:t>
            </a:r>
            <a:endParaRPr lang="ms-MY" sz="40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blipFill dpi="0" rotWithShape="1">
            <a:blip r:embed="rId2">
              <a:alphaModFix amt="70000"/>
            </a:blip>
            <a:srcRect/>
            <a:tile tx="0" ty="0" sx="100000" sy="100000" flip="none" algn="tl"/>
          </a:blipFill>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4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26076"/>
      </p:ext>
    </p:extLst>
  </p:cSld>
  <p:clrMapOvr>
    <a:masterClrMapping/>
  </p:clrMapOvr>
  <p:transition spd="slow" advClick="0">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9000" r="-9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l="-9000" r="-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800" y="1066800"/>
            <a:ext cx="8610601"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66800"/>
            <a:ext cx="9144000" cy="2862322"/>
          </a:xfrm>
          <a:prstGeom prst="rect">
            <a:avLst/>
          </a:prstGeom>
          <a:solidFill>
            <a:schemeClr val="accent2">
              <a:lumMod val="50000"/>
              <a:alpha val="55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سَيِّدَنَا مُحَمَّدًا عَبْدُهُ وَرَسُوْلُهُ </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الدَّاعِى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إِلَى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رِضْوَانِهِ</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27112"/>
            <a:ext cx="7500990" cy="646331"/>
          </a:xfrm>
          <a:prstGeom prst="rect">
            <a:avLst/>
          </a:prstGeom>
          <a:blipFill dpi="0" rotWithShape="1">
            <a:blip r:embed="rId2">
              <a:alphaModFix amt="73000"/>
            </a:blip>
            <a:srcRect/>
            <a:tile tx="0" ty="0" sx="100000" sy="100000" flip="none" algn="tl"/>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50001" y="4014438"/>
            <a:ext cx="8643998" cy="2677656"/>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pesuruh</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menyeru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kepada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keredhaan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861017313"/>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l="-1000" t="-31000" r="-1000" b="-31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solidFill>
            <a:schemeClr val="accent4">
              <a:lumMod val="20000"/>
              <a:lumOff val="80000"/>
              <a:alpha val="65000"/>
            </a:schemeClr>
          </a:soli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803" y="1524000"/>
            <a:ext cx="857256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عَلَى سَيِّدِنَا مُحَمَّدٍ وِعَلَى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وَأَصْحَابِهِ وَسَلِّمْ تَسْلِيْمًا كِثيْرًا </a:t>
            </a:r>
          </a:p>
        </p:txBody>
      </p:sp>
      <p:sp>
        <p:nvSpPr>
          <p:cNvPr id="4" name="TextBox 3"/>
          <p:cNvSpPr txBox="1"/>
          <p:nvPr/>
        </p:nvSpPr>
        <p:spPr>
          <a:xfrm>
            <a:off x="533400" y="3810000"/>
            <a:ext cx="7952851" cy="2092881"/>
          </a:xfrm>
          <a:prstGeom prst="rect">
            <a:avLst/>
          </a:prstGeom>
          <a:no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sampaikan</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sebanyak-banyak</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endPar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a:blipFill dpi="0" rotWithShape="1">
            <a:blip r:embed="rId2">
              <a:alphaModFix amt="62000"/>
            </a:blip>
            <a:srcRect/>
            <a:tile tx="0" ty="0" sx="100000" sy="100000" flip="none" algn="tl"/>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152400"/>
            <a:ext cx="7500990" cy="584775"/>
          </a:xfrm>
          <a:prstGeom prst="rect">
            <a:avLst/>
          </a:prstGeom>
          <a:blipFill dpi="0" rotWithShape="1">
            <a:blip r:embed="rId2">
              <a:alphaModFix amt="73000"/>
            </a:blip>
            <a:srcRect/>
            <a:tile tx="0" ty="0" sx="100000" sy="100000" flip="none" algn="tl"/>
          </a:blipFill>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60226" y="990600"/>
            <a:ext cx="8492730" cy="2431435"/>
          </a:xfrm>
          <a:prstGeom prst="rect">
            <a:avLst/>
          </a:prstGeom>
          <a:solidFill>
            <a:srgbClr val="7030A0">
              <a:alpha val="51000"/>
            </a:srgbClr>
          </a:solidFill>
        </p:spPr>
        <p:txBody>
          <a:bodyPr wrap="square">
            <a:spAutoFit/>
          </a:bodyPr>
          <a:lstStyle/>
          <a:p>
            <a:pPr algn="ctr" rtl="1"/>
            <a:r>
              <a:rPr lang="ar-SA" sz="8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فِيْمَا أَمَر</a:t>
            </a:r>
            <a:r>
              <a:rPr lang="ar-SA" sz="8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8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وَانْتَهُوْا عَمَّا نَهَى عَنْهُ وَزَجَر </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74403" y="3810000"/>
            <a:ext cx="8603458" cy="2308324"/>
          </a:xfrm>
          <a:prstGeom prst="rect">
            <a:avLst/>
          </a:prstGeom>
          <a:noFill/>
          <a:ln w="9525">
            <a:noFill/>
          </a:ln>
        </p:spPr>
        <p:txBody>
          <a:bodyPr wrap="square">
            <a:spAutoFit/>
          </a:bodyPr>
          <a:lstStyle/>
          <a:p>
            <a:pPr algn="ctr" fontAlgn="auto">
              <a:spcBef>
                <a:spcPts val="0"/>
              </a:spcBef>
              <a:spcAft>
                <a:spcPts val="0"/>
              </a:spcAft>
              <a:defRPr/>
            </a:pP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Jauhilah</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dilarang</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dicegahnya</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17000" t="-2000" r="-17000"/>
          </a:stretch>
        </a:blipFill>
        <a:effectLst/>
      </p:bgPr>
    </p:bg>
    <p:spTree>
      <p:nvGrpSpPr>
        <p:cNvPr id="1" name=""/>
        <p:cNvGrpSpPr/>
        <p:nvPr/>
      </p:nvGrpSpPr>
      <p:grpSpPr>
        <a:xfrm>
          <a:off x="0" y="0"/>
          <a:ext cx="0" cy="0"/>
          <a:chOff x="0" y="0"/>
          <a:chExt cx="0" cy="0"/>
        </a:xfrm>
      </p:grpSpPr>
      <p:sp>
        <p:nvSpPr>
          <p:cNvPr id="10" name="Rectangle 9"/>
          <p:cNvSpPr/>
          <p:nvPr/>
        </p:nvSpPr>
        <p:spPr>
          <a:xfrm>
            <a:off x="203791" y="1079344"/>
            <a:ext cx="5552364" cy="707886"/>
          </a:xfrm>
          <a:prstGeom prst="rect">
            <a:avLst/>
          </a:prstGeom>
        </p:spPr>
        <p:txBody>
          <a:bodyPr wrap="square">
            <a:spAutoFit/>
          </a:bodyPr>
          <a:lstStyle/>
          <a:p>
            <a:pPr algn="ctr" fontAlgn="auto">
              <a:spcBef>
                <a:spcPts val="0"/>
              </a:spcBef>
              <a:spcAft>
                <a:spcPts val="0"/>
              </a:spcAft>
              <a:defRPr/>
            </a:pPr>
            <a:r>
              <a:rPr lang="nb-NO"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23 </a:t>
            </a:r>
            <a:r>
              <a:rPr lang="nb-NO"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Safar 1443H  </a:t>
            </a:r>
            <a:endParaRPr lang="nb-NO"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fontAlgn="auto">
              <a:spcBef>
                <a:spcPts val="0"/>
              </a:spcBef>
              <a:spcAft>
                <a:spcPts val="0"/>
              </a:spcAft>
              <a:defRPr/>
            </a:pPr>
            <a:r>
              <a:rPr lang="nb-NO" sz="2000" b="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 01 </a:t>
            </a:r>
            <a:r>
              <a:rPr lang="nb-NO"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Oktober </a:t>
            </a:r>
            <a:r>
              <a:rPr lang="nb-NO"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2021M</a:t>
            </a:r>
          </a:p>
        </p:txBody>
      </p:sp>
      <p:sp>
        <p:nvSpPr>
          <p:cNvPr id="4" name="Rectangle 3"/>
          <p:cNvSpPr/>
          <p:nvPr/>
        </p:nvSpPr>
        <p:spPr>
          <a:xfrm>
            <a:off x="304800" y="152400"/>
            <a:ext cx="5577168" cy="923330"/>
          </a:xfrm>
          <a:prstGeom prst="rect">
            <a:avLst/>
          </a:prstGeom>
          <a:noFill/>
        </p:spPr>
        <p:txBody>
          <a:bodyPr wrap="none" lIns="91440" tIns="45720" rIns="91440" bIns="45720">
            <a:spAutoFit/>
          </a:bodyPr>
          <a:lstStyle/>
          <a:p>
            <a:pPr algn="ctr"/>
            <a:r>
              <a:rPr lang="en-US" sz="5400" b="1" u="sng"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Tajuk</a:t>
            </a:r>
            <a:r>
              <a:rPr lang="en-US" sz="5400" b="1" u="sng"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Khutbah </a:t>
            </a:r>
            <a:r>
              <a:rPr lang="en-US" sz="5400" b="1" u="sng"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Hari</a:t>
            </a:r>
            <a:r>
              <a:rPr lang="en-US" sz="5400" b="1" u="sng"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a:t>
            </a:r>
            <a:r>
              <a:rPr lang="en-US" sz="5400" b="1" u="sng" dirty="0" err="1"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Ini</a:t>
            </a:r>
            <a:r>
              <a:rPr lang="en-US" sz="5400" b="1" u="sng" dirty="0" smtClean="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rPr>
              <a:t> :</a:t>
            </a:r>
            <a:endParaRPr lang="en-US" sz="5400" b="1" u="sng" dirty="0">
              <a:ln w="31550" cmpd="sng">
                <a:solidFill>
                  <a:srgbClr val="00B050"/>
                </a:solidFill>
                <a:prstDash val="solid"/>
              </a:ln>
              <a:solidFill>
                <a:srgbClr val="FFFFFF"/>
              </a:solidFill>
              <a:effectLst>
                <a:outerShdw blurRad="41275" dist="12700" dir="12000000" algn="tl" rotWithShape="0">
                  <a:srgbClr val="000000">
                    <a:alpha val="40000"/>
                  </a:srgbClr>
                </a:outerShdw>
              </a:effectLst>
              <a:latin typeface="Agency FB" pitchFamily="34" charset="0"/>
            </a:endParaRPr>
          </a:p>
        </p:txBody>
      </p:sp>
      <p:sp>
        <p:nvSpPr>
          <p:cNvPr id="2" name="Rectangle 1"/>
          <p:cNvSpPr/>
          <p:nvPr/>
        </p:nvSpPr>
        <p:spPr>
          <a:xfrm>
            <a:off x="509217" y="2438400"/>
            <a:ext cx="8069838" cy="2585323"/>
          </a:xfrm>
          <a:prstGeom prst="rect">
            <a:avLst/>
          </a:prstGeom>
          <a:noFill/>
        </p:spPr>
        <p:txBody>
          <a:bodyPr wrap="none" lIns="91440" tIns="45720" rIns="91440" bIns="45720">
            <a:spAutoFit/>
          </a:bodyPr>
          <a:lstStyle/>
          <a:p>
            <a:pPr algn="ctr"/>
            <a:r>
              <a:rPr lang="en-US" sz="5400" b="1" dirty="0">
                <a:ln w="57150">
                  <a:solidFill>
                    <a:schemeClr val="tx1"/>
                  </a:solidFill>
                  <a:prstDash val="solid"/>
                </a:ln>
                <a:solidFill>
                  <a:schemeClr val="accent5"/>
                </a:solidFill>
                <a:effectLst>
                  <a:outerShdw blurRad="38100" dist="22860" dir="5400000" algn="tl" rotWithShape="0">
                    <a:srgbClr val="000000">
                      <a:alpha val="30000"/>
                    </a:srgbClr>
                  </a:outerShdw>
                </a:effectLst>
                <a:latin typeface="Berlin Sans FB Demi" panose="020E0802020502020306" pitchFamily="34" charset="0"/>
              </a:rPr>
              <a:t>TADABBUR AL-QURAN </a:t>
            </a:r>
            <a:endParaRPr lang="en-US" sz="5400" b="1" dirty="0" smtClean="0">
              <a:ln w="57150">
                <a:solidFill>
                  <a:schemeClr val="tx1"/>
                </a:solidFill>
                <a:prstDash val="solid"/>
              </a:ln>
              <a:solidFill>
                <a:schemeClr val="accent5"/>
              </a:solidFill>
              <a:effectLst>
                <a:outerShdw blurRad="38100" dist="22860" dir="5400000" algn="tl" rotWithShape="0">
                  <a:srgbClr val="000000">
                    <a:alpha val="30000"/>
                  </a:srgbClr>
                </a:outerShdw>
              </a:effectLst>
              <a:latin typeface="Berlin Sans FB Demi" panose="020E0802020502020306" pitchFamily="34" charset="0"/>
            </a:endParaRPr>
          </a:p>
          <a:p>
            <a:pPr algn="ctr"/>
            <a:r>
              <a:rPr lang="en-US" sz="5400" b="1" dirty="0" smtClean="0">
                <a:ln w="57150">
                  <a:solidFill>
                    <a:schemeClr val="tx1"/>
                  </a:solidFill>
                  <a:prstDash val="solid"/>
                </a:ln>
                <a:solidFill>
                  <a:schemeClr val="accent5"/>
                </a:solidFill>
                <a:effectLst>
                  <a:outerShdw blurRad="38100" dist="22860" dir="5400000" algn="tl" rotWithShape="0">
                    <a:srgbClr val="000000">
                      <a:alpha val="30000"/>
                    </a:srgbClr>
                  </a:outerShdw>
                </a:effectLst>
                <a:latin typeface="Berlin Sans FB Demi" panose="020E0802020502020306" pitchFamily="34" charset="0"/>
              </a:rPr>
              <a:t>MENCERDASKAN MINDA</a:t>
            </a:r>
          </a:p>
          <a:p>
            <a:pPr algn="ctr"/>
            <a:r>
              <a:rPr lang="en-US" sz="5400" b="1" dirty="0" smtClean="0">
                <a:ln w="57150">
                  <a:solidFill>
                    <a:schemeClr val="tx1"/>
                  </a:solidFill>
                  <a:prstDash val="solid"/>
                </a:ln>
                <a:solidFill>
                  <a:schemeClr val="accent5"/>
                </a:solidFill>
                <a:effectLst>
                  <a:outerShdw blurRad="38100" dist="22860" dir="5400000" algn="tl" rotWithShape="0">
                    <a:srgbClr val="000000">
                      <a:alpha val="30000"/>
                    </a:srgbClr>
                  </a:outerShdw>
                </a:effectLst>
                <a:latin typeface="Berlin Sans FB Demi" panose="020E0802020502020306" pitchFamily="34" charset="0"/>
              </a:rPr>
              <a:t> </a:t>
            </a:r>
            <a:r>
              <a:rPr lang="en-US" sz="5400" b="1" dirty="0">
                <a:ln w="57150">
                  <a:solidFill>
                    <a:schemeClr val="tx1"/>
                  </a:solidFill>
                  <a:prstDash val="solid"/>
                </a:ln>
                <a:solidFill>
                  <a:schemeClr val="accent5"/>
                </a:solidFill>
                <a:effectLst>
                  <a:outerShdw blurRad="38100" dist="22860" dir="5400000" algn="tl" rotWithShape="0">
                    <a:srgbClr val="000000">
                      <a:alpha val="30000"/>
                    </a:srgbClr>
                  </a:outerShdw>
                </a:effectLst>
                <a:latin typeface="Berlin Sans FB Demi" panose="020E0802020502020306" pitchFamily="34" charset="0"/>
              </a:rPr>
              <a:t>MENYUBURKAN JIWA </a:t>
            </a: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1066800" y="785260"/>
            <a:ext cx="5029200"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Tadabbur al-Quran </a:t>
            </a:r>
            <a:endParaRPr lang="en-US" sz="2800" dirty="0"/>
          </a:p>
        </p:txBody>
      </p:sp>
      <p:sp>
        <p:nvSpPr>
          <p:cNvPr id="2" name="Curved Right Arrow 1"/>
          <p:cNvSpPr/>
          <p:nvPr/>
        </p:nvSpPr>
        <p:spPr>
          <a:xfrm rot="20966520">
            <a:off x="382026" y="1535500"/>
            <a:ext cx="1219200" cy="2834922"/>
          </a:xfrm>
          <a:prstGeom prst="curvedRightArrow">
            <a:avLst>
              <a:gd name="adj1" fmla="val 2114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1" name="Rectangle 10"/>
          <p:cNvSpPr/>
          <p:nvPr/>
        </p:nvSpPr>
        <p:spPr>
          <a:xfrm>
            <a:off x="1850628" y="2667000"/>
            <a:ext cx="6759972" cy="2793953"/>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solidFill>
                  <a:schemeClr val="tx1"/>
                </a:solidFill>
                <a:latin typeface="Arial Black" pitchFamily="34" charset="0"/>
              </a:rPr>
              <a:t>Usaha </a:t>
            </a:r>
            <a:r>
              <a:rPr lang="fi-FI" sz="3600" dirty="0">
                <a:solidFill>
                  <a:schemeClr val="tx1"/>
                </a:solidFill>
                <a:latin typeface="Arial Black" pitchFamily="34" charset="0"/>
              </a:rPr>
              <a:t>untuk memahami lafaz atau perkataan al-Quran, mencari petunjuk ayat dan temanya</a:t>
            </a:r>
            <a:endParaRPr lang="sv-SE" sz="3600" dirty="0" smtClean="0">
              <a:solidFill>
                <a:schemeClr val="tx1"/>
              </a:solidFill>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286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3720" y="1617054"/>
            <a:ext cx="8763000" cy="1676400"/>
          </a:xfrm>
          <a:prstGeom prst="rect">
            <a:avLst/>
          </a:prstGeom>
          <a:solidFill>
            <a:schemeClr val="accent6">
              <a:lumMod val="60000"/>
              <a:lumOff val="40000"/>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solidFill>
                  <a:schemeClr val="tx2">
                    <a:lumMod val="50000"/>
                  </a:schemeClr>
                </a:solidFill>
                <a:latin typeface="Arial Black" pitchFamily="34" charset="0"/>
              </a:rPr>
              <a:t>Minda menjadi lebih cerdas apabila mengambil pengajaran dari hujahan dan pembuktian al-Quran</a:t>
            </a:r>
            <a:endParaRPr lang="sv-SE" sz="2800" dirty="0" smtClean="0">
              <a:solidFill>
                <a:schemeClr val="tx2">
                  <a:lumMod val="50000"/>
                </a:schemeClr>
              </a:solidFill>
              <a:latin typeface="Arial Black" pitchFamily="34" charset="0"/>
            </a:endParaRPr>
          </a:p>
        </p:txBody>
      </p:sp>
      <p:sp>
        <p:nvSpPr>
          <p:cNvPr id="9" name="Plaque 8"/>
          <p:cNvSpPr/>
          <p:nvPr/>
        </p:nvSpPr>
        <p:spPr>
          <a:xfrm>
            <a:off x="153364" y="282993"/>
            <a:ext cx="4916901"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 Tadabbur</a:t>
            </a:r>
            <a:endParaRPr lang="en-US" sz="2800" dirty="0"/>
          </a:p>
        </p:txBody>
      </p:sp>
      <p:sp>
        <p:nvSpPr>
          <p:cNvPr id="10" name="Curved Left Arrow 9"/>
          <p:cNvSpPr/>
          <p:nvPr/>
        </p:nvSpPr>
        <p:spPr>
          <a:xfrm rot="19100311">
            <a:off x="5279225" y="-143652"/>
            <a:ext cx="960767" cy="1767886"/>
          </a:xfrm>
          <a:prstGeom prst="curvedLeftArrow">
            <a:avLst>
              <a:gd name="adj1" fmla="val 25000"/>
              <a:gd name="adj2" fmla="val 50000"/>
              <a:gd name="adj3" fmla="val 40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2" name="Plaque 11"/>
          <p:cNvSpPr/>
          <p:nvPr/>
        </p:nvSpPr>
        <p:spPr>
          <a:xfrm>
            <a:off x="143718" y="3811187"/>
            <a:ext cx="4916901"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 Tidak Tadabbur</a:t>
            </a:r>
            <a:endParaRPr lang="en-US" sz="2800" dirty="0"/>
          </a:p>
        </p:txBody>
      </p:sp>
      <p:sp>
        <p:nvSpPr>
          <p:cNvPr id="13" name="Curved Left Arrow 12"/>
          <p:cNvSpPr/>
          <p:nvPr/>
        </p:nvSpPr>
        <p:spPr>
          <a:xfrm rot="19100311">
            <a:off x="5242965" y="3376621"/>
            <a:ext cx="968217" cy="1661626"/>
          </a:xfrm>
          <a:prstGeom prst="curvedLeftArrow">
            <a:avLst>
              <a:gd name="adj1" fmla="val 25000"/>
              <a:gd name="adj2" fmla="val 50000"/>
              <a:gd name="adj3" fmla="val 40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4" name="Rectangle 13"/>
          <p:cNvSpPr/>
          <p:nvPr/>
        </p:nvSpPr>
        <p:spPr>
          <a:xfrm>
            <a:off x="213720" y="5018471"/>
            <a:ext cx="8763000" cy="1676400"/>
          </a:xfrm>
          <a:prstGeom prst="rect">
            <a:avLst/>
          </a:prstGeom>
          <a:solidFill>
            <a:schemeClr val="accent6">
              <a:lumMod val="60000"/>
              <a:lumOff val="40000"/>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solidFill>
                  <a:schemeClr val="tx2">
                    <a:lumMod val="50000"/>
                  </a:schemeClr>
                </a:solidFill>
                <a:latin typeface="Arial Black" pitchFamily="34" charset="0"/>
              </a:rPr>
              <a:t>Petanda </a:t>
            </a:r>
            <a:r>
              <a:rPr lang="sv-SE" sz="2800" dirty="0">
                <a:solidFill>
                  <a:schemeClr val="tx2">
                    <a:lumMod val="50000"/>
                  </a:schemeClr>
                </a:solidFill>
                <a:latin typeface="Arial Black" pitchFamily="34" charset="0"/>
              </a:rPr>
              <a:t>berpaling dari pedoman al-Quran dan lahir dari hati yang tertutup kerana berpenyakit</a:t>
            </a:r>
            <a:endParaRPr lang="sv-SE" sz="2800" dirty="0" smtClean="0">
              <a:solidFill>
                <a:schemeClr val="tx2">
                  <a:lumMod val="50000"/>
                </a:schemeClr>
              </a:solidFill>
              <a:latin typeface="Arial Black" pitchFamily="34" charset="0"/>
            </a:endParaRPr>
          </a:p>
        </p:txBody>
      </p:sp>
    </p:spTree>
    <p:extLst>
      <p:ext uri="{BB962C8B-B14F-4D97-AF65-F5344CB8AC3E}">
        <p14:creationId xmlns:p14="http://schemas.microsoft.com/office/powerpoint/2010/main" val="2560135209"/>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dpi="0" rotWithShape="1">
          <a:blip xmlns:r="http://schemas.openxmlformats.org/officeDocument/2006/relationships" r:embed="rId1">
            <a:alphaModFix amt="60000"/>
          </a:blip>
          <a:srcRect/>
          <a:stretch>
            <a:fillRect l="-1000" t="-31000" r="-1000" b="-31000"/>
          </a:stretch>
        </a:blipFill>
        <a:ln>
          <a:headEnd/>
          <a:tailEnd/>
        </a:ln>
      </a:spPr>
      <a:bodyPr>
        <a:scene3d>
          <a:camera prst="orthographicFront"/>
          <a:lightRig rig="harsh" dir="t"/>
        </a:scene3d>
        <a:sp3d extrusionH="57150" prstMaterial="matte">
          <a:bevelT w="63500" h="12700" prst="angle"/>
          <a:contourClr>
            <a:schemeClr val="bg1">
              <a:lumMod val="65000"/>
            </a:schemeClr>
          </a:contourClr>
        </a:sp3d>
      </a:bodyPr>
      <a:lstStyle>
        <a:defPPr algn="ctr">
          <a:defRPr sz="9600" b="1" dirty="0">
            <a:ln/>
            <a:solidFill>
              <a:schemeClr val="accent3"/>
            </a:solidFill>
            <a:latin typeface="Monotype Corsiva" pitchFamily="66" charset="0"/>
            <a:cs typeface="Arial" pitchFamily="34" charset="0"/>
          </a:defRPr>
        </a:defPPr>
      </a:lstStyle>
      <a:style>
        <a:lnRef idx="1">
          <a:schemeClr val="accent1"/>
        </a:lnRef>
        <a:fillRef idx="2">
          <a:schemeClr val="accent1"/>
        </a:fillRef>
        <a:effectRef idx="1">
          <a:schemeClr val="accent1"/>
        </a:effectRef>
        <a:fontRef idx="minor">
          <a:schemeClr val="dk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12404814</TotalTime>
  <Words>935</Words>
  <Application>Microsoft Office PowerPoint</Application>
  <PresentationFormat>On-screen Show (4:3)</PresentationFormat>
  <Paragraphs>110</Paragraphs>
  <Slides>35</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35</vt:i4>
      </vt:variant>
    </vt:vector>
  </HeadingPairs>
  <TitlesOfParts>
    <vt:vector size="51" baseType="lpstr">
      <vt:lpstr>Agency FB</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223</cp:revision>
  <dcterms:created xsi:type="dcterms:W3CDTF">2017-12-24T04:47:57Z</dcterms:created>
  <dcterms:modified xsi:type="dcterms:W3CDTF">2021-09-29T01:27:31Z</dcterms:modified>
</cp:coreProperties>
</file>